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85" r:id="rId14"/>
    <p:sldId id="267" r:id="rId15"/>
    <p:sldId id="283" r:id="rId16"/>
    <p:sldId id="284" r:id="rId17"/>
    <p:sldId id="286" r:id="rId18"/>
    <p:sldId id="269" r:id="rId19"/>
    <p:sldId id="270" r:id="rId20"/>
    <p:sldId id="271" r:id="rId21"/>
    <p:sldId id="272" r:id="rId22"/>
    <p:sldId id="28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7" r:id="rId31"/>
    <p:sldId id="28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4" autoAdjust="0"/>
    <p:restoredTop sz="94660"/>
  </p:normalViewPr>
  <p:slideViewPr>
    <p:cSldViewPr>
      <p:cViewPr varScale="1">
        <p:scale>
          <a:sx n="85" d="100"/>
          <a:sy n="85" d="100"/>
        </p:scale>
        <p:origin x="160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11714-6BC1-4726-B47B-173E32A5FE7A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0EC9D-1346-43E8-8B01-407FD6CD0B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303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0EC9D-1346-43E8-8B01-407FD6CD0B62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63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30.09.2018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pn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Relationship Id="rId9" Type="http://schemas.openxmlformats.org/officeDocument/2006/relationships/image" Target="../media/image10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543800" cy="402230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Парламент Старшеклассников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МОУ «СОШ №2»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Всеволожска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70382"/>
            <a:ext cx="3528392" cy="23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8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620000" cy="692696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Комиссия «Творчество»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116125"/>
            <a:ext cx="3960440" cy="23939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Ребята, выбравшие это направление, на протяжение всего года получают интересные задания: рисуют плакаты и эмблемы, организуют конкурсы, пишут сценарии к праздникам и различным мероприятиям.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26368"/>
            <a:ext cx="3960440" cy="272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66868"/>
            <a:ext cx="3995046" cy="26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1139"/>
            <a:ext cx="3995046" cy="26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82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1\Desktop\Новая папка (4)\yTV7G1M8LR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7"/>
          <a:stretch/>
        </p:blipFill>
        <p:spPr bwMode="auto">
          <a:xfrm>
            <a:off x="3707904" y="2646040"/>
            <a:ext cx="4402708" cy="241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121"/>
            <a:ext cx="76200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Комиссия «Пресс-центр»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284" y="1152364"/>
            <a:ext cx="7620000" cy="18369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задачей Пресс-центра является рассказ о каждом проведенном мероприятии, конкурсе или концерте. Ребята из этой палаты отвечают за статьи и фотографии для школьной газеты «Бумажный самолётик», которая выпускается каждые два месяца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" y="2989312"/>
            <a:ext cx="3998684" cy="2239888"/>
          </a:xfrm>
          <a:prstGeom prst="rect">
            <a:avLst/>
          </a:prstGeom>
        </p:spPr>
      </p:pic>
      <p:pic>
        <p:nvPicPr>
          <p:cNvPr id="5" name="Picture 2" descr="C:\Users\1\Desktop\Новая папка (4)\54e7xMLeiO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98889"/>
            <a:ext cx="5688632" cy="248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7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19682" r="40538" b="32079"/>
          <a:stretch/>
        </p:blipFill>
        <p:spPr>
          <a:xfrm>
            <a:off x="2699792" y="3402477"/>
            <a:ext cx="2473084" cy="34196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147248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Некоторые выпуски газеты «Бумажный самолётик»</a:t>
            </a:r>
          </a:p>
        </p:txBody>
      </p:sp>
      <p:pic>
        <p:nvPicPr>
          <p:cNvPr id="4" name="Picture 3" descr="C:\Users\1\Desktop\Новая папка (5)\Снимок экрана (29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0109"/>
            <a:ext cx="2759678" cy="39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98" y="1340768"/>
            <a:ext cx="2088189" cy="294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7" t="16718" r="40909" b="35044"/>
          <a:stretch/>
        </p:blipFill>
        <p:spPr>
          <a:xfrm>
            <a:off x="6012160" y="1340768"/>
            <a:ext cx="2729064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16718" r="41061" b="34774"/>
          <a:stretch/>
        </p:blipFill>
        <p:spPr>
          <a:xfrm>
            <a:off x="4499992" y="2673749"/>
            <a:ext cx="2143650" cy="30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9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1" t="11939" r="17282" b="18318"/>
          <a:stretch/>
        </p:blipFill>
        <p:spPr bwMode="auto">
          <a:xfrm>
            <a:off x="0" y="0"/>
            <a:ext cx="9448800" cy="71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04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6200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Комиссия «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Волонтёрство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7"/>
            <a:ext cx="4104456" cy="259228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Волонтеры - люди, добровольно занимающиеся безвозмездной общественной деятельностью. Они отвечают за такие мероприятия, как поездки в дома престарелых и благотворительные концерты. </a:t>
            </a:r>
          </a:p>
        </p:txBody>
      </p:sp>
      <p:pic>
        <p:nvPicPr>
          <p:cNvPr id="5122" name="Picture 2" descr="https://sun9-1.userapi.com/c840531/v840531584/38fcf/3ACc3g6E9n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91396"/>
            <a:ext cx="4166132" cy="27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35" y="980727"/>
            <a:ext cx="4070282" cy="279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s://pp.userapi.com/c840134/v840134267/1e790/C_xzElppo4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34" y="3891396"/>
            <a:ext cx="4070282" cy="27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5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2" t="11639" r="21282" b="19077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129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9" t="13220" r="24999" b="14302"/>
          <a:stretch/>
        </p:blipFill>
        <p:spPr bwMode="auto">
          <a:xfrm>
            <a:off x="0" y="2450"/>
            <a:ext cx="9261232" cy="745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625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0" t="6838" r="16919" b="6096"/>
          <a:stretch/>
        </p:blipFill>
        <p:spPr bwMode="auto">
          <a:xfrm>
            <a:off x="-16522" y="-12576"/>
            <a:ext cx="9485066" cy="687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823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348880"/>
            <a:ext cx="8784976" cy="1143000"/>
          </a:xfrm>
        </p:spPr>
        <p:txBody>
          <a:bodyPr/>
          <a:lstStyle/>
          <a:p>
            <a:pPr algn="ctr"/>
            <a:r>
              <a:rPr lang="ru-RU" sz="5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Традиции Парламента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221088"/>
            <a:ext cx="922876" cy="9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2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3729"/>
            <a:ext cx="2771800" cy="4159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0"/>
            <a:ext cx="4504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1 сентября – «День Знаний»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7"/>
            <a:ext cx="2041877" cy="136125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294"/>
            <a:ext cx="3563888" cy="237675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90" y="4705524"/>
            <a:ext cx="3513681" cy="2341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13" y="4592570"/>
            <a:ext cx="3584982" cy="23890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12" y="2408950"/>
            <a:ext cx="4031730" cy="2686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23220"/>
            <a:ext cx="3045357" cy="45725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57" y="523220"/>
            <a:ext cx="335294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86800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ШУС – Школьное Ученическое Самоуправление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03" y="4595673"/>
            <a:ext cx="2228675" cy="222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560524"/>
            <a:ext cx="1082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ШУС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3" y="1648475"/>
            <a:ext cx="7530625" cy="36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just">
              <a:spcBef>
                <a:spcPct val="20000"/>
              </a:spcBef>
              <a:buClr>
                <a:srgbClr val="0F6FC6"/>
              </a:buClr>
            </a:pPr>
            <a:r>
              <a:rPr lang="ru-RU" sz="2200" dirty="0">
                <a:solidFill>
                  <a:prstClr val="black"/>
                </a:solidFill>
              </a:rPr>
              <a:t>                 - </a:t>
            </a:r>
            <a:r>
              <a:rPr lang="ru-RU" sz="2800" dirty="0">
                <a:solidFill>
                  <a:prstClr val="black"/>
                </a:solidFill>
              </a:rPr>
              <a:t>это форма участия обучающихся в самоуправлении в их образовательном учреждении, предполагающее участие учеников в решении вопросов при организации учебно-воспитательного процесса совместно с педагогическим коллективом и администрацией учреждения.</a:t>
            </a:r>
          </a:p>
          <a:p>
            <a:pPr marL="342900" lvl="0" indent="-228600" algn="just">
              <a:spcBef>
                <a:spcPct val="20000"/>
              </a:spcBef>
              <a:buClr>
                <a:srgbClr val="0F6FC6"/>
              </a:buClr>
              <a:buFont typeface="Arial" pitchFamily="34" charset="0"/>
              <a:buChar char="•"/>
            </a:pP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3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5946"/>
            <a:ext cx="7859216" cy="634082"/>
          </a:xfrm>
        </p:spPr>
        <p:txBody>
          <a:bodyPr/>
          <a:lstStyle/>
          <a:p>
            <a:pPr algn="ctr"/>
            <a:r>
              <a:rPr lang="ru-RU" sz="2800" dirty="0">
                <a:latin typeface="+mn-lt"/>
              </a:rPr>
              <a:t>Конкурс «Алло! Мы ищем таланты!»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9700"/>
            <a:ext cx="1015380" cy="10153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577" y="841755"/>
            <a:ext cx="3673843" cy="24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47" y="4727377"/>
            <a:ext cx="3409716" cy="2272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274" y="2775616"/>
            <a:ext cx="3998006" cy="2664296"/>
          </a:xfrm>
          <a:prstGeom prst="rect">
            <a:avLst/>
          </a:prstGeom>
        </p:spPr>
      </p:pic>
      <p:pic>
        <p:nvPicPr>
          <p:cNvPr id="4098" name="Picture 2" descr="https://pp.userapi.com/c639216/v639216188/4b1c3/L14_2SlfK1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755"/>
            <a:ext cx="3982682" cy="265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274" y="4872112"/>
            <a:ext cx="3239729" cy="21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93" y="841755"/>
            <a:ext cx="2484191" cy="372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s://pp.userapi.com/c639216/v639216188/4b2db/HACMQdwiEM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85" y="2927276"/>
            <a:ext cx="3099400" cy="206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64" y="4456345"/>
            <a:ext cx="3595820" cy="254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5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pp.userapi.com/c840738/v840738138/1ace3/yp6xsqgmq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64" y="3660174"/>
            <a:ext cx="4568352" cy="31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7620000" cy="850106"/>
          </a:xfrm>
        </p:spPr>
        <p:txBody>
          <a:bodyPr/>
          <a:lstStyle/>
          <a:p>
            <a:pPr algn="ctr"/>
            <a:r>
              <a:rPr lang="ru-RU" sz="2800" dirty="0">
                <a:latin typeface="+mn-lt"/>
              </a:rPr>
              <a:t>День самоуправления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8" r="40687" b="15364"/>
          <a:stretch/>
        </p:blipFill>
        <p:spPr>
          <a:xfrm>
            <a:off x="7092281" y="566642"/>
            <a:ext cx="2629200" cy="324519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818" y="613746"/>
            <a:ext cx="3200400" cy="4800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63" y="3284984"/>
            <a:ext cx="3030996" cy="44914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pp.userapi.com/c840738/v840738138/1ad5b/G_bZOaUMC1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8" y="3811837"/>
            <a:ext cx="4749073" cy="328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840738/v840738138/1aced/K9Z5TaYY8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40" y="566642"/>
            <a:ext cx="4866841" cy="32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8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56"/>
            <a:ext cx="7620000" cy="63408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толерантности</a:t>
            </a:r>
          </a:p>
        </p:txBody>
      </p:sp>
      <p:pic>
        <p:nvPicPr>
          <p:cNvPr id="6148" name="Picture 4" descr="https://pp.userapi.com/c639330/v639330984/65e4d/ib56h9WYY-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7"/>
          <a:stretch/>
        </p:blipFill>
        <p:spPr bwMode="auto">
          <a:xfrm>
            <a:off x="6727946" y="4181484"/>
            <a:ext cx="2416054" cy="31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p.userapi.com/c841238/v841238984/38bc4/QJNfrkwYN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72" y="4181484"/>
            <a:ext cx="4014774" cy="26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p.userapi.com/c633426/v633426467/1516/QjliVj6vD1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58" y="764704"/>
            <a:ext cx="5127173" cy="34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pp.userapi.com/c633426/v633426467/13ed/05A-eV4Z7A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64704"/>
            <a:ext cx="5256584" cy="34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3" y="4181484"/>
            <a:ext cx="4016343" cy="284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1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5346317" cy="35671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315416"/>
            <a:ext cx="8364404" cy="1143000"/>
          </a:xfrm>
        </p:spPr>
        <p:txBody>
          <a:bodyPr/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классные часы  для начальных классов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32993"/>
            <a:ext cx="1300048" cy="19168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6632"/>
            <a:ext cx="2222381" cy="552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4211958" cy="2806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115842"/>
            <a:ext cx="4089899" cy="2844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41" y="5077186"/>
            <a:ext cx="3058988" cy="19888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73" y="3324825"/>
            <a:ext cx="3075755" cy="203852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1" t="12416" r="31527"/>
          <a:stretch/>
        </p:blipFill>
        <p:spPr bwMode="auto">
          <a:xfrm>
            <a:off x="6228929" y="3324825"/>
            <a:ext cx="2957172" cy="360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54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45786"/>
            <a:ext cx="3669680" cy="2771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172400" cy="836712"/>
          </a:xfrm>
        </p:spPr>
        <p:txBody>
          <a:bodyPr/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классные часы  для начальных классов</a:t>
            </a:r>
            <a:endParaRPr lang="ru-RU" sz="28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36308"/>
            <a:ext cx="4448619" cy="27258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71" y="692696"/>
            <a:ext cx="4155829" cy="2769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990840"/>
            <a:ext cx="1961545" cy="2892165"/>
          </a:xfrm>
          <a:prstGeom prst="rect">
            <a:avLst/>
          </a:prstGeom>
        </p:spPr>
      </p:pic>
      <p:pic>
        <p:nvPicPr>
          <p:cNvPr id="2052" name="Picture 4" descr="https://pp.userapi.com/c840223/v840223584/60388/Bz6Fi5eQNd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171" y="3445786"/>
            <a:ext cx="4155829" cy="277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4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52" y="-162272"/>
            <a:ext cx="4667672" cy="1143000"/>
          </a:xfrm>
        </p:spPr>
        <p:txBody>
          <a:bodyPr/>
          <a:lstStyle/>
          <a:p>
            <a:r>
              <a:rPr lang="ru-RU" sz="2800" dirty="0">
                <a:latin typeface="+mn-lt"/>
              </a:rPr>
              <a:t>Масленица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99392"/>
            <a:ext cx="1068109" cy="144730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48" y="-259794"/>
            <a:ext cx="3635947" cy="2612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0" y="774348"/>
            <a:ext cx="2295592" cy="3452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-171400"/>
            <a:ext cx="3846406" cy="25632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44" y="4216718"/>
            <a:ext cx="4380372" cy="28404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0" y="3789040"/>
            <a:ext cx="4788024" cy="3204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78" y="1773340"/>
            <a:ext cx="3033147" cy="24435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25" y="1889872"/>
            <a:ext cx="3858575" cy="23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8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731" y="0"/>
            <a:ext cx="7620000" cy="70609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могилой Орлова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/>
          <a:stretch/>
        </p:blipFill>
        <p:spPr bwMode="auto">
          <a:xfrm>
            <a:off x="2430264" y="3501008"/>
            <a:ext cx="4504758" cy="313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pp.userapi.com/c847121/v847121622/431e6/hKfh7JWUAb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9" y="620688"/>
            <a:ext cx="4092211" cy="27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12" y="620688"/>
            <a:ext cx="3983989" cy="272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4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243408"/>
            <a:ext cx="7620000" cy="1143000"/>
          </a:xfrm>
        </p:spPr>
        <p:txBody>
          <a:bodyPr/>
          <a:lstStyle/>
          <a:p>
            <a:r>
              <a:rPr lang="ru-RU" sz="2800" dirty="0">
                <a:latin typeface="+mn-lt"/>
              </a:rPr>
              <a:t>Сотрудничество с Советом Ветеранов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1" y="606124"/>
            <a:ext cx="3481462" cy="231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2533"/>
            <a:ext cx="3207296" cy="213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04" y="620688"/>
            <a:ext cx="3459596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37" y="606124"/>
            <a:ext cx="2283767" cy="3428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04" y="2766812"/>
            <a:ext cx="3453248" cy="2301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4" y="5068078"/>
            <a:ext cx="2934439" cy="19555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57" y="2734377"/>
            <a:ext cx="3911133" cy="2606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5" t="-124" r="9162"/>
          <a:stretch/>
        </p:blipFill>
        <p:spPr>
          <a:xfrm>
            <a:off x="2929085" y="3990874"/>
            <a:ext cx="3020292" cy="29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7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388424" cy="1570186"/>
          </a:xfrm>
        </p:spPr>
        <p:txBody>
          <a:bodyPr/>
          <a:lstStyle/>
          <a:p>
            <a:r>
              <a:rPr lang="ru-RU" sz="2800" dirty="0">
                <a:latin typeface="+mn-lt"/>
              </a:rPr>
              <a:t>Ну и конечно, в конце каждого месяца коллектив Парламента устраивает чаепитие. Эта традиция очень прижилась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59532"/>
            <a:ext cx="1140718" cy="1140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285455"/>
            <a:ext cx="4269223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4211960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26810"/>
            <a:ext cx="4269223" cy="31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510" y="-171400"/>
            <a:ext cx="8352928" cy="1143000"/>
          </a:xfrm>
        </p:spPr>
        <p:txBody>
          <a:bodyPr/>
          <a:lstStyle/>
          <a:p>
            <a:pPr algn="ctr"/>
            <a:r>
              <a:rPr lang="ru-RU" sz="3600" dirty="0">
                <a:latin typeface="+mn-lt"/>
              </a:rPr>
              <a:t>Вот какой мы, Парламент МОУ «СОШ №2»!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74"/>
            <a:ext cx="4402832" cy="2471126"/>
          </a:xfrm>
        </p:spPr>
      </p:pic>
      <p:pic>
        <p:nvPicPr>
          <p:cNvPr id="6146" name="Picture 2" descr="https://pp.userapi.com/c840137/v840137804/44ed7/Pr9ODmnOew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6"/>
          <a:stretch/>
        </p:blipFill>
        <p:spPr bwMode="auto">
          <a:xfrm>
            <a:off x="4617400" y="827881"/>
            <a:ext cx="4526600" cy="240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/>
          <a:stretch/>
        </p:blipFill>
        <p:spPr>
          <a:xfrm>
            <a:off x="1345751" y="3240361"/>
            <a:ext cx="6148960" cy="3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2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ШУС – сделать жизнь в школе: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32333" y="1649274"/>
            <a:ext cx="2016224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Яркой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71900" y="3780006"/>
            <a:ext cx="20522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Активной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87064" y="2708920"/>
            <a:ext cx="2592288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Увлекательной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1600" y="5910452"/>
            <a:ext cx="22322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Позитивной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232" y="1618704"/>
            <a:ext cx="2559232" cy="17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93" y="3918319"/>
            <a:ext cx="3064805" cy="204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0" y="3379074"/>
            <a:ext cx="3022268" cy="201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267744" y="4880845"/>
            <a:ext cx="2808311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Разнообразной</a:t>
            </a:r>
          </a:p>
        </p:txBody>
      </p:sp>
    </p:spTree>
    <p:extLst>
      <p:ext uri="{BB962C8B-B14F-4D97-AF65-F5344CB8AC3E}">
        <p14:creationId xmlns:p14="http://schemas.microsoft.com/office/powerpoint/2010/main" val="15051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58663B-BF94-45D5-ADC7-DB30DC280B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797"/>
            <a:ext cx="9144000" cy="6097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FD11BF-7CA5-4896-9F73-8693D07AB09C}"/>
              </a:ext>
            </a:extLst>
          </p:cNvPr>
          <p:cNvSpPr txBox="1"/>
          <p:nvPr/>
        </p:nvSpPr>
        <p:spPr>
          <a:xfrm>
            <a:off x="1619672" y="763797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 старшеклассников </a:t>
            </a:r>
          </a:p>
          <a:p>
            <a:pPr algn="ctr"/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2018-2019 гг.</a:t>
            </a:r>
          </a:p>
        </p:txBody>
      </p:sp>
    </p:spTree>
    <p:extLst>
      <p:ext uri="{BB962C8B-B14F-4D97-AF65-F5344CB8AC3E}">
        <p14:creationId xmlns:p14="http://schemas.microsoft.com/office/powerpoint/2010/main" val="338699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08751"/>
            <a:ext cx="7620000" cy="1143000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Спасибо за внимание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62" y="260648"/>
            <a:ext cx="1117365" cy="10801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3"/>
            <a:ext cx="8460432" cy="475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Развить у школьников  такие качества, как: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3610744" cy="4800600"/>
          </a:xfrm>
        </p:spPr>
        <p:txBody>
          <a:bodyPr>
            <a:normAutofit/>
          </a:bodyPr>
          <a:lstStyle/>
          <a:p>
            <a:r>
              <a:rPr lang="ru-RU" sz="2800" dirty="0"/>
              <a:t>Компетентность</a:t>
            </a:r>
          </a:p>
          <a:p>
            <a:r>
              <a:rPr lang="ru-RU" sz="2800" dirty="0"/>
              <a:t>Активность</a:t>
            </a:r>
          </a:p>
          <a:p>
            <a:r>
              <a:rPr lang="ru-RU" sz="2800" dirty="0"/>
              <a:t>Общительность</a:t>
            </a:r>
          </a:p>
          <a:p>
            <a:r>
              <a:rPr lang="ru-RU" sz="2800" dirty="0"/>
              <a:t>Сообразительность</a:t>
            </a:r>
          </a:p>
          <a:p>
            <a:r>
              <a:rPr lang="ru-RU" sz="2800" dirty="0"/>
              <a:t>Настойчивость</a:t>
            </a:r>
          </a:p>
          <a:p>
            <a:r>
              <a:rPr lang="ru-RU" sz="2800" dirty="0"/>
              <a:t>Самообладание</a:t>
            </a:r>
          </a:p>
          <a:p>
            <a:r>
              <a:rPr lang="ru-RU" sz="2800" dirty="0"/>
              <a:t>Работоспособность</a:t>
            </a:r>
          </a:p>
          <a:p>
            <a:r>
              <a:rPr lang="ru-RU" sz="2800" dirty="0"/>
              <a:t>Самостоятельность</a:t>
            </a:r>
          </a:p>
          <a:p>
            <a:r>
              <a:rPr lang="ru-RU" sz="2800" dirty="0"/>
              <a:t>Организованность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12670" r="1928"/>
          <a:stretch/>
        </p:blipFill>
        <p:spPr bwMode="auto">
          <a:xfrm>
            <a:off x="4110199" y="1556792"/>
            <a:ext cx="384088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98" y="4149080"/>
            <a:ext cx="384576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38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08912" cy="936104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Парламента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51920" y="1894028"/>
            <a:ext cx="1080120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Спикер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92163" y="3612410"/>
            <a:ext cx="1919064" cy="56256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Комиссии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99106" y="2707820"/>
            <a:ext cx="1800200" cy="64807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Вице-спикеры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27795" y="4426227"/>
            <a:ext cx="1728192" cy="914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Члены Парламента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71800" y="908720"/>
            <a:ext cx="3240360" cy="7200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Общешкольная конференция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32448" y="5565254"/>
            <a:ext cx="1944216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Активы классов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4305583" y="1644541"/>
            <a:ext cx="187246" cy="26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53" y="2446366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18" y="3326660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583" y="4149080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06" y="5345879"/>
            <a:ext cx="2444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8" y="5085184"/>
            <a:ext cx="3276275" cy="1589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53576"/>
            <a:ext cx="2627784" cy="19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5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147248" cy="114300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Общешкольная Конференция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808" y="2132856"/>
            <a:ext cx="7560840" cy="14681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2 раза в год</a:t>
            </a:r>
          </a:p>
          <a:p>
            <a:pPr marL="342900" indent="-342900">
              <a:lnSpc>
                <a:spcPct val="114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раз принимается план работы ШУС на год, а во второй подводятся итоги работы за год</a:t>
            </a:r>
          </a:p>
          <a:p>
            <a:pPr marL="342900" indent="-342900">
              <a:lnSpc>
                <a:spcPct val="114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представители активов классов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726" y="1023342"/>
            <a:ext cx="7819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Является высшим законодательным органом ШУС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4692116" y="3851327"/>
            <a:ext cx="4464496" cy="3051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r="3907"/>
          <a:stretch/>
        </p:blipFill>
        <p:spPr>
          <a:xfrm>
            <a:off x="-25979" y="3851327"/>
            <a:ext cx="4688369" cy="30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7620000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Спикер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019" y="764704"/>
            <a:ext cx="7859216" cy="331005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деятельность Парламента; </a:t>
            </a:r>
          </a:p>
          <a:p>
            <a:pPr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 заседания (собрания) Парламента; </a:t>
            </a:r>
          </a:p>
          <a:p>
            <a:pPr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Выносит обсужденные Парламентом вопросы на голосование и объявляет его результаты; </a:t>
            </a:r>
          </a:p>
          <a:p>
            <a:pPr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Подписывает решения и протоколы собраний Парламента (утверждает после их приятие Конференцией Парламента);</a:t>
            </a:r>
          </a:p>
          <a:p>
            <a:pPr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Обеспечивает содействие членам Парламента; </a:t>
            </a:r>
          </a:p>
          <a:p>
            <a:pPr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Контролирует организацию мероприятий в школе;</a:t>
            </a:r>
          </a:p>
          <a:p>
            <a:pPr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Отвечает за сдачу отчётов ПСВР; </a:t>
            </a:r>
          </a:p>
          <a:p>
            <a:pPr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 за рейтингом школы в ПСВР.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12" y="4074754"/>
            <a:ext cx="1904446" cy="2702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17" y="4108271"/>
            <a:ext cx="1966875" cy="2749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51" y="4139196"/>
            <a:ext cx="1837521" cy="248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59" y="4074754"/>
            <a:ext cx="1914164" cy="2552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03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7620000" cy="782960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Вице-спикер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7715200" cy="23990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indent="-342900">
              <a:lnSpc>
                <a:spcPct val="134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отсутствии спикера Парламента вице-спикер действует в соответствии с полученными от него полномочиями; </a:t>
            </a:r>
          </a:p>
          <a:p>
            <a:pPr indent="-342900">
              <a:lnSpc>
                <a:spcPct val="134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осуществлять функции спикеру; </a:t>
            </a:r>
          </a:p>
          <a:p>
            <a:pPr indent="-342900">
              <a:lnSpc>
                <a:spcPct val="134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модератором группы Парламента, созданной в социальной сети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и аккаунта в социальной сети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indent="-342900">
              <a:lnSpc>
                <a:spcPct val="134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Оказывает содействие членам Парламента; </a:t>
            </a:r>
          </a:p>
          <a:p>
            <a:pPr indent="-342900">
              <a:lnSpc>
                <a:spcPct val="134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Выполняет отдельные поручения спикера Парламента.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r="5222"/>
          <a:stretch/>
        </p:blipFill>
        <p:spPr>
          <a:xfrm>
            <a:off x="4622680" y="3248916"/>
            <a:ext cx="4551903" cy="3171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" y="3260501"/>
            <a:ext cx="4575502" cy="3171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1693" y="3188981"/>
            <a:ext cx="2334443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Выборы вице-спикера</a:t>
            </a:r>
          </a:p>
        </p:txBody>
      </p:sp>
    </p:spTree>
    <p:extLst>
      <p:ext uri="{BB962C8B-B14F-4D97-AF65-F5344CB8AC3E}">
        <p14:creationId xmlns:p14="http://schemas.microsoft.com/office/powerpoint/2010/main" val="248558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620000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Комиссия «Интеллект»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3888432" cy="496855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3600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комиссии Интеллект состоят исключительно эрудированные и смекалистые ребята, которые хотят постоянно развиваться, а также помочь поднять интеллектуальный уровень у учащихся нашей школы. Ребята из данной комиссии помогают устраивать различные предметные недели, организуют дебаты, тестирования и разнообразные научные мероприятия, игры по станциям 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-ринги.</a:t>
            </a:r>
          </a:p>
        </p:txBody>
      </p:sp>
      <p:pic>
        <p:nvPicPr>
          <p:cNvPr id="4100" name="Picture 4" descr="https://pp.userapi.com/c836533/v836533789/211c6/nmVHgQLt6Z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36"/>
            <a:ext cx="334771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pp.userapi.com/c837323/v837323818/5cbe3/bPCmo3Qhse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36" y="2755239"/>
            <a:ext cx="2890267" cy="192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13473"/>
            <a:ext cx="3466184" cy="240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5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480</TotalTime>
  <Words>338</Words>
  <Application>Microsoft Office PowerPoint</Application>
  <PresentationFormat>Экран (4:3)</PresentationFormat>
  <Paragraphs>73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</vt:lpstr>
      <vt:lpstr>Times New Roman</vt:lpstr>
      <vt:lpstr>Wingdings</vt:lpstr>
      <vt:lpstr>Соседство</vt:lpstr>
      <vt:lpstr>Парламент Старшеклассников МОУ «СОШ №2» г. Всеволожска</vt:lpstr>
      <vt:lpstr>ШУС – Школьное Ученическое Самоуправление</vt:lpstr>
      <vt:lpstr>Задача ШУС – сделать жизнь в школе:</vt:lpstr>
      <vt:lpstr>Развить у школьников  такие качества, как:</vt:lpstr>
      <vt:lpstr>Структура Парламента</vt:lpstr>
      <vt:lpstr>Общешкольная Конференция</vt:lpstr>
      <vt:lpstr>Спикер</vt:lpstr>
      <vt:lpstr>Вице-спикер</vt:lpstr>
      <vt:lpstr>Комиссия «Интеллект»</vt:lpstr>
      <vt:lpstr>Комиссия «Творчество»</vt:lpstr>
      <vt:lpstr>Комиссия «Пресс-центр»</vt:lpstr>
      <vt:lpstr>Некоторые выпуски газеты «Бумажный самолётик»</vt:lpstr>
      <vt:lpstr>Презентация PowerPoint</vt:lpstr>
      <vt:lpstr>Комиссия «Волонтёрство»</vt:lpstr>
      <vt:lpstr>Презентация PowerPoint</vt:lpstr>
      <vt:lpstr>Презентация PowerPoint</vt:lpstr>
      <vt:lpstr>Презентация PowerPoint</vt:lpstr>
      <vt:lpstr>Традиции Парламента</vt:lpstr>
      <vt:lpstr>Презентация PowerPoint</vt:lpstr>
      <vt:lpstr>Конкурс «Алло! Мы ищем таланты!»</vt:lpstr>
      <vt:lpstr>День самоуправления</vt:lpstr>
      <vt:lpstr>День толерантности</vt:lpstr>
      <vt:lpstr>Музыкальные классные часы  для начальных классов</vt:lpstr>
      <vt:lpstr>Музыкальные классные часы  для начальных классов</vt:lpstr>
      <vt:lpstr>Масленица</vt:lpstr>
      <vt:lpstr>Уход за могилой Орлова</vt:lpstr>
      <vt:lpstr>Сотрудничество с Советом Ветеранов</vt:lpstr>
      <vt:lpstr>Ну и конечно, в конце каждого месяца коллектив Парламента устраивает чаепитие. Эта традиция очень прижилась</vt:lpstr>
      <vt:lpstr>Вот какой мы, Парламент МОУ «СОШ №2»!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Парламент Старшеклассников МОУ «СОШ №2» г. Всеволожска</dc:title>
  <dc:creator>Оля</dc:creator>
  <cp:lastModifiedBy>melytaja@gmail.com</cp:lastModifiedBy>
  <cp:revision>43</cp:revision>
  <dcterms:created xsi:type="dcterms:W3CDTF">2016-01-09T17:49:43Z</dcterms:created>
  <dcterms:modified xsi:type="dcterms:W3CDTF">2018-09-30T14:30:22Z</dcterms:modified>
</cp:coreProperties>
</file>